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5" r:id="rId10"/>
    <p:sldId id="264" r:id="rId11"/>
    <p:sldId id="266" r:id="rId12"/>
    <p:sldId id="268" r:id="rId13"/>
    <p:sldId id="271" r:id="rId14"/>
    <p:sldId id="269" r:id="rId15"/>
    <p:sldId id="270" r:id="rId16"/>
    <p:sldId id="272" r:id="rId17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21" autoAdjust="0"/>
  </p:normalViewPr>
  <p:slideViewPr>
    <p:cSldViewPr>
      <p:cViewPr varScale="1">
        <p:scale>
          <a:sx n="62" d="100"/>
          <a:sy n="62" d="100"/>
        </p:scale>
        <p:origin x="-15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9BF4F-B984-4B76-B880-9D503E7D6398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DF436-4F80-4970-809A-73AF489BE2F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2906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 smtClean="0"/>
              <a:t>Ley 2166 - </a:t>
            </a:r>
            <a:r>
              <a:rPr lang="es-B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f) Promover la conciencia tributaría en la población – atribución</a:t>
            </a:r>
          </a:p>
          <a:p>
            <a:r>
              <a:rPr lang="es-B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PEI – MISION – VISION – POLITICA DE CULTURA TRIBUTARIA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DE CULTURA TRIBUTARIA: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Mayor conciencia y cultura tributaria a través de programas educativos, informativos, de entretenimiento (ferias, juegos, concursos y premios) y otras acciones que promuevan la generación de cultura tributaria, dirigida a estudiantes, contribuyentes y ciudadanía en general.</a:t>
            </a:r>
            <a:endParaRPr lang="es-B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BO" dirty="0" smtClean="0"/>
          </a:p>
          <a:p>
            <a:r>
              <a:rPr lang="es-BO" b="1" dirty="0" smtClean="0"/>
              <a:t>Misión y Visión Institucionales </a:t>
            </a:r>
          </a:p>
          <a:p>
            <a:r>
              <a:rPr lang="es-BO" dirty="0" smtClean="0">
                <a:effectLst/>
              </a:rPr>
              <a:t>La </a:t>
            </a:r>
            <a:r>
              <a:rPr lang="es-BO" b="1" dirty="0" smtClean="0">
                <a:effectLst/>
              </a:rPr>
              <a:t>Misión </a:t>
            </a:r>
            <a:r>
              <a:rPr lang="es-BO" dirty="0" smtClean="0">
                <a:effectLst/>
              </a:rPr>
              <a:t>establece la razón de ser de la institución, coincidente con su mandato legal. Como resultado de los procesos de consulta, la Misión del SIN para el Plan Estratégico 2011-2015 es la siguiente:</a:t>
            </a:r>
          </a:p>
          <a:p>
            <a:r>
              <a:rPr lang="es-BO" b="1" dirty="0" smtClean="0">
                <a:effectLst/>
              </a:rPr>
              <a:t>“Proveemos al Estado de los recursos generados por impuestos nacionales, contribuyendo a mejorar la calidad de vida y el Vivir Bien de las bolivianas y bolivianos”.</a:t>
            </a:r>
          </a:p>
          <a:p>
            <a:r>
              <a:rPr lang="es-BO" dirty="0" smtClean="0">
                <a:effectLst/>
              </a:rPr>
              <a:t> </a:t>
            </a:r>
          </a:p>
          <a:p>
            <a:r>
              <a:rPr lang="es-BO" dirty="0" smtClean="0">
                <a:effectLst/>
              </a:rPr>
              <a:t> </a:t>
            </a:r>
          </a:p>
          <a:p>
            <a:r>
              <a:rPr lang="es-BO" dirty="0" smtClean="0">
                <a:effectLst/>
              </a:rPr>
              <a:t>La </a:t>
            </a:r>
            <a:r>
              <a:rPr lang="es-BO" b="1" dirty="0" smtClean="0">
                <a:effectLst/>
              </a:rPr>
              <a:t>Visión</a:t>
            </a:r>
            <a:r>
              <a:rPr lang="es-BO" dirty="0" smtClean="0">
                <a:effectLst/>
              </a:rPr>
              <a:t> se entiende como la aspiración máxima del SIN desde el punto de vista institucional. En este sentido, la Visión adoptada para el PEI es:</a:t>
            </a:r>
          </a:p>
          <a:p>
            <a:r>
              <a:rPr lang="es-BO" b="1" dirty="0" smtClean="0">
                <a:effectLst/>
              </a:rPr>
              <a:t>“Somos una institución transparente, innovadora con valores, con compromiso e interés social que facilita el pago de impuestos y contribuye a la construcción de una Cultura Tributaria”.</a:t>
            </a:r>
          </a:p>
          <a:p>
            <a:endParaRPr lang="es-BO" b="1" dirty="0" smtClean="0"/>
          </a:p>
          <a:p>
            <a:r>
              <a:rPr lang="es-BO" dirty="0" smtClean="0">
                <a:effectLst/>
              </a:rPr>
              <a:t>La </a:t>
            </a:r>
            <a:r>
              <a:rPr lang="es-BO" b="1" dirty="0" smtClean="0">
                <a:effectLst/>
              </a:rPr>
              <a:t>Misión </a:t>
            </a:r>
            <a:r>
              <a:rPr lang="es-BO" dirty="0" smtClean="0">
                <a:effectLst/>
              </a:rPr>
              <a:t>establece la razón de ser de la institución, coincidente con su mandato legal. Como resultado de los procesos de consulta, la Misión del SIN para el Plan Estratégico 2011-2015 es la siguiente:</a:t>
            </a:r>
          </a:p>
          <a:p>
            <a:r>
              <a:rPr lang="es-BO" b="1" dirty="0" smtClean="0">
                <a:effectLst/>
              </a:rPr>
              <a:t>“Proveemos al Estado de los recursos generados por impuestos nacionales, contribuyendo a mejorar la calidad de vida y el Vivir Bien de las bolivianas y bolivianos”.</a:t>
            </a:r>
          </a:p>
          <a:p>
            <a:endParaRPr lang="es-BO" dirty="0" smtClean="0"/>
          </a:p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068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0748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07482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 smtClean="0"/>
              <a:t>Carta al evasor</a:t>
            </a:r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17663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07482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11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07482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DF436-4F80-4970-809A-73AF489BE2F2}" type="slidenum">
              <a:rPr lang="es-BO" smtClean="0"/>
              <a:t>14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0748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7413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0337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0725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2835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408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0818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666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3736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737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4290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59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F90A0-261E-4435-B120-A91B4D6AF751}" type="datetimeFigureOut">
              <a:rPr lang="es-BO" smtClean="0"/>
              <a:t>26/07/2015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4175-1D51-47B1-B0D9-E4486AB99E9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930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9144000" cy="620688"/>
          </a:xfrm>
          <a:prstGeom prst="rect">
            <a:avLst/>
          </a:prstGeom>
        </p:spPr>
      </p:pic>
      <p:pic>
        <p:nvPicPr>
          <p:cNvPr id="1036" name="Picture 12" descr="C:\Users\MARCEL~1.ORE\AppData\Local\Temp\Rar$DR00.672\1LOGO\vertical blan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78" y="1844824"/>
            <a:ext cx="5361443" cy="247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" y="404664"/>
            <a:ext cx="7201525" cy="5403049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432048"/>
            <a:ext cx="9144000" cy="620688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RESULTADOS 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(a 24 de julio)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33" name="32 Conector recto"/>
          <p:cNvCxnSpPr/>
          <p:nvPr/>
        </p:nvCxnSpPr>
        <p:spPr>
          <a:xfrm flipH="1">
            <a:off x="1614547" y="2170085"/>
            <a:ext cx="1272122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37 Conector"/>
          <p:cNvSpPr/>
          <p:nvPr/>
        </p:nvSpPr>
        <p:spPr>
          <a:xfrm rot="5400000">
            <a:off x="1470531" y="2071493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bg1"/>
              </a:solidFill>
            </a:endParaRPr>
          </a:p>
        </p:txBody>
      </p:sp>
      <p:sp>
        <p:nvSpPr>
          <p:cNvPr id="39" name="1 Título"/>
          <p:cNvSpPr txBox="1">
            <a:spLocks/>
          </p:cNvSpPr>
          <p:nvPr/>
        </p:nvSpPr>
        <p:spPr>
          <a:xfrm>
            <a:off x="971600" y="2557509"/>
            <a:ext cx="2011099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19.133 seguidores</a:t>
            </a:r>
          </a:p>
        </p:txBody>
      </p:sp>
      <p:cxnSp>
        <p:nvCxnSpPr>
          <p:cNvPr id="40" name="39 Conector recto"/>
          <p:cNvCxnSpPr/>
          <p:nvPr/>
        </p:nvCxnSpPr>
        <p:spPr>
          <a:xfrm flipH="1">
            <a:off x="6079043" y="2124661"/>
            <a:ext cx="1272122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40 Conector"/>
          <p:cNvSpPr/>
          <p:nvPr/>
        </p:nvSpPr>
        <p:spPr>
          <a:xfrm rot="5400000">
            <a:off x="7375187" y="2026069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bg1"/>
              </a:solidFill>
            </a:endParaRPr>
          </a:p>
        </p:txBody>
      </p:sp>
      <p:sp>
        <p:nvSpPr>
          <p:cNvPr id="42" name="1 Título"/>
          <p:cNvSpPr txBox="1">
            <a:spLocks/>
          </p:cNvSpPr>
          <p:nvPr/>
        </p:nvSpPr>
        <p:spPr>
          <a:xfrm>
            <a:off x="5868144" y="2557509"/>
            <a:ext cx="2011099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446</a:t>
            </a:r>
          </a:p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seguidores</a:t>
            </a:r>
          </a:p>
        </p:txBody>
      </p:sp>
      <p:cxnSp>
        <p:nvCxnSpPr>
          <p:cNvPr id="43" name="42 Conector recto"/>
          <p:cNvCxnSpPr/>
          <p:nvPr/>
        </p:nvCxnSpPr>
        <p:spPr>
          <a:xfrm flipV="1">
            <a:off x="4497429" y="4690365"/>
            <a:ext cx="0" cy="43204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43 Conector"/>
          <p:cNvSpPr/>
          <p:nvPr/>
        </p:nvSpPr>
        <p:spPr>
          <a:xfrm rot="5400000">
            <a:off x="4425421" y="5122413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bg1"/>
              </a:solidFill>
            </a:endParaRPr>
          </a:p>
        </p:txBody>
      </p:sp>
      <p:sp>
        <p:nvSpPr>
          <p:cNvPr id="45" name="1 Título"/>
          <p:cNvSpPr txBox="1">
            <a:spLocks/>
          </p:cNvSpPr>
          <p:nvPr/>
        </p:nvSpPr>
        <p:spPr>
          <a:xfrm>
            <a:off x="3203848" y="5410445"/>
            <a:ext cx="2659171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28.425</a:t>
            </a:r>
          </a:p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reproducciones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341279" y="1386241"/>
            <a:ext cx="51187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1764052" y="3882519"/>
            <a:ext cx="1367788" cy="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764052" y="2850404"/>
            <a:ext cx="1367788" cy="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764052" y="4914633"/>
            <a:ext cx="1367788" cy="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1764052" y="1818289"/>
            <a:ext cx="1367788" cy="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4 Conector"/>
          <p:cNvSpPr/>
          <p:nvPr/>
        </p:nvSpPr>
        <p:spPr>
          <a:xfrm>
            <a:off x="3164370" y="2766803"/>
            <a:ext cx="144016" cy="14401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23 Conector"/>
          <p:cNvSpPr/>
          <p:nvPr/>
        </p:nvSpPr>
        <p:spPr>
          <a:xfrm>
            <a:off x="3164370" y="1746281"/>
            <a:ext cx="144016" cy="14401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24 Conector"/>
          <p:cNvSpPr/>
          <p:nvPr/>
        </p:nvSpPr>
        <p:spPr>
          <a:xfrm>
            <a:off x="3164370" y="3810511"/>
            <a:ext cx="144016" cy="14401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25 Conector"/>
          <p:cNvSpPr/>
          <p:nvPr/>
        </p:nvSpPr>
        <p:spPr>
          <a:xfrm>
            <a:off x="3164370" y="4842625"/>
            <a:ext cx="144016" cy="14401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26 Rectángulo redondeado"/>
          <p:cNvSpPr/>
          <p:nvPr/>
        </p:nvSpPr>
        <p:spPr>
          <a:xfrm>
            <a:off x="3341279" y="2394353"/>
            <a:ext cx="51187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27 Rectángulo redondeado"/>
          <p:cNvSpPr/>
          <p:nvPr/>
        </p:nvSpPr>
        <p:spPr>
          <a:xfrm>
            <a:off x="3341279" y="3474473"/>
            <a:ext cx="51187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5" name="34 Rectángulo redondeado"/>
          <p:cNvSpPr/>
          <p:nvPr/>
        </p:nvSpPr>
        <p:spPr>
          <a:xfrm>
            <a:off x="3341279" y="4482585"/>
            <a:ext cx="51187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Rectángulo redondeado 29"/>
          <p:cNvSpPr/>
          <p:nvPr/>
        </p:nvSpPr>
        <p:spPr>
          <a:xfrm rot="5400000">
            <a:off x="5536786" y="1386240"/>
            <a:ext cx="662711" cy="504056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Proyectar acciones innovadoras para generar 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cambio (an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álisis y reflexión)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s-ES" sz="2000" dirty="0" smtClean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ángulo redondeado 29"/>
          <p:cNvSpPr/>
          <p:nvPr/>
        </p:nvSpPr>
        <p:spPr>
          <a:xfrm rot="5400000">
            <a:off x="5583155" y="276453"/>
            <a:ext cx="614998" cy="5138829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Ampliar la participación e involucramiento en actividades.</a:t>
            </a:r>
            <a:endParaRPr lang="es-ES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redondeado 29"/>
          <p:cNvSpPr/>
          <p:nvPr/>
        </p:nvSpPr>
        <p:spPr>
          <a:xfrm rot="5400000">
            <a:off x="5629774" y="-737813"/>
            <a:ext cx="548384" cy="511220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Generar compromiso en los servidores públicos. </a:t>
            </a:r>
          </a:p>
        </p:txBody>
      </p:sp>
      <p:sp>
        <p:nvSpPr>
          <p:cNvPr id="15" name="Rectángulo redondeado 29"/>
          <p:cNvSpPr/>
          <p:nvPr/>
        </p:nvSpPr>
        <p:spPr>
          <a:xfrm rot="5400000">
            <a:off x="5606371" y="2402770"/>
            <a:ext cx="559037" cy="5005068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Empoderamiento para la toma de decisiones.</a:t>
            </a:r>
            <a:endParaRPr lang="es-ES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6470" b="24727"/>
          <a:stretch/>
        </p:blipFill>
        <p:spPr>
          <a:xfrm>
            <a:off x="611923" y="-633307"/>
            <a:ext cx="1694550" cy="4067019"/>
          </a:xfrm>
          <a:prstGeom prst="rect">
            <a:avLst/>
          </a:prstGeom>
        </p:spPr>
      </p:pic>
      <p:sp>
        <p:nvSpPr>
          <p:cNvPr id="31" name="Rectángulo redondeado 32"/>
          <p:cNvSpPr/>
          <p:nvPr/>
        </p:nvSpPr>
        <p:spPr>
          <a:xfrm rot="5400000">
            <a:off x="998738" y="1818866"/>
            <a:ext cx="1026935" cy="1800562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FORMACIÓN 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</a:t>
            </a:r>
          </a:p>
        </p:txBody>
      </p:sp>
      <p:pic>
        <p:nvPicPr>
          <p:cNvPr id="32" name="Picture 2" descr="C:\Users\MARCEL~1.ORE\AppData\Local\Temp\Rar$DR65.064\fotosboletin\ART1C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6587" r="45766" b="2465"/>
          <a:stretch/>
        </p:blipFill>
        <p:spPr bwMode="auto">
          <a:xfrm>
            <a:off x="611925" y="3138657"/>
            <a:ext cx="1694548" cy="28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7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225404"/>
            <a:ext cx="9144000" cy="287600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7" y="980728"/>
            <a:ext cx="2066073" cy="155010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61" y="980728"/>
            <a:ext cx="2029113" cy="1522371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288032"/>
            <a:ext cx="9144000" cy="620688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ACTIVIDADES 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(datos 2014)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1" name="10 Conector recto"/>
          <p:cNvCxnSpPr/>
          <p:nvPr/>
        </p:nvCxnSpPr>
        <p:spPr>
          <a:xfrm flipH="1">
            <a:off x="6156176" y="1583376"/>
            <a:ext cx="1272122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11 Conector"/>
          <p:cNvSpPr/>
          <p:nvPr/>
        </p:nvSpPr>
        <p:spPr>
          <a:xfrm rot="5400000">
            <a:off x="6012160" y="1484784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bg1"/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5330649" y="1848296"/>
            <a:ext cx="2011099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Papás y mamás </a:t>
            </a:r>
          </a:p>
        </p:txBody>
      </p:sp>
      <p:cxnSp>
        <p:nvCxnSpPr>
          <p:cNvPr id="14" name="13 Conector recto"/>
          <p:cNvCxnSpPr/>
          <p:nvPr/>
        </p:nvCxnSpPr>
        <p:spPr>
          <a:xfrm flipH="1">
            <a:off x="1758563" y="1511368"/>
            <a:ext cx="1272122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14 Conector"/>
          <p:cNvSpPr/>
          <p:nvPr/>
        </p:nvSpPr>
        <p:spPr>
          <a:xfrm rot="5400000">
            <a:off x="3054707" y="1412776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bg1"/>
              </a:solidFill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766250" y="1778688"/>
            <a:ext cx="2011099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Agentes de Cambio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1554783" y="2570776"/>
            <a:ext cx="2434033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 eventos y 1.692 participantes (compromisos)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1590786" y="3744416"/>
            <a:ext cx="23620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MEFP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115 </a:t>
            </a:r>
            <a:r>
              <a:rPr lang="es-BO" sz="15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eventos y más de </a:t>
            </a:r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3.129 </a:t>
            </a:r>
            <a:r>
              <a:rPr lang="es-BO" sz="15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beneficiarios</a:t>
            </a:r>
          </a:p>
          <a:p>
            <a:endParaRPr lang="es-BO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5292080" y="2880320"/>
            <a:ext cx="2088237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121 papás beneficiando a 4.348 estudiantes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72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92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341279" y="1386241"/>
            <a:ext cx="5118789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1764052" y="3882519"/>
            <a:ext cx="1367788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764052" y="2850404"/>
            <a:ext cx="1367788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764052" y="4914633"/>
            <a:ext cx="1367788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1764052" y="1818289"/>
            <a:ext cx="1367788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4 Conector"/>
          <p:cNvSpPr/>
          <p:nvPr/>
        </p:nvSpPr>
        <p:spPr>
          <a:xfrm>
            <a:off x="3164370" y="2766803"/>
            <a:ext cx="144016" cy="144016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23 Conector"/>
          <p:cNvSpPr/>
          <p:nvPr/>
        </p:nvSpPr>
        <p:spPr>
          <a:xfrm>
            <a:off x="3164370" y="1746281"/>
            <a:ext cx="144016" cy="144016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24 Conector"/>
          <p:cNvSpPr/>
          <p:nvPr/>
        </p:nvSpPr>
        <p:spPr>
          <a:xfrm>
            <a:off x="3164370" y="3810511"/>
            <a:ext cx="144016" cy="144016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25 Conector"/>
          <p:cNvSpPr/>
          <p:nvPr/>
        </p:nvSpPr>
        <p:spPr>
          <a:xfrm>
            <a:off x="3164370" y="4842625"/>
            <a:ext cx="144016" cy="144016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26 Rectángulo redondeado"/>
          <p:cNvSpPr/>
          <p:nvPr/>
        </p:nvSpPr>
        <p:spPr>
          <a:xfrm>
            <a:off x="3341279" y="2394353"/>
            <a:ext cx="5118789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27 Rectángulo redondeado"/>
          <p:cNvSpPr/>
          <p:nvPr/>
        </p:nvSpPr>
        <p:spPr>
          <a:xfrm>
            <a:off x="3341279" y="3474473"/>
            <a:ext cx="5118789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5" name="34 Rectángulo redondeado"/>
          <p:cNvSpPr/>
          <p:nvPr/>
        </p:nvSpPr>
        <p:spPr>
          <a:xfrm>
            <a:off x="3341279" y="4482585"/>
            <a:ext cx="5118789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Rectángulo redondeado 29"/>
          <p:cNvSpPr/>
          <p:nvPr/>
        </p:nvSpPr>
        <p:spPr>
          <a:xfrm rot="5400000">
            <a:off x="5897189" y="1386240"/>
            <a:ext cx="662711" cy="504056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 central: lúdica/arte.</a:t>
            </a:r>
          </a:p>
        </p:txBody>
      </p:sp>
      <p:sp>
        <p:nvSpPr>
          <p:cNvPr id="37" name="Rectángulo redondeado 29"/>
          <p:cNvSpPr/>
          <p:nvPr/>
        </p:nvSpPr>
        <p:spPr>
          <a:xfrm rot="5400000">
            <a:off x="5943558" y="264054"/>
            <a:ext cx="614998" cy="5138829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Difusión de </a:t>
            </a:r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información.</a:t>
            </a:r>
            <a:endParaRPr lang="es-E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redondeado 29"/>
          <p:cNvSpPr/>
          <p:nvPr/>
        </p:nvSpPr>
        <p:spPr>
          <a:xfrm rot="5400000">
            <a:off x="5990177" y="-737813"/>
            <a:ext cx="548384" cy="511220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extraescolares para públicos masivos.</a:t>
            </a:r>
          </a:p>
        </p:txBody>
      </p:sp>
      <p:sp>
        <p:nvSpPr>
          <p:cNvPr id="15" name="Rectángulo redondeado 29"/>
          <p:cNvSpPr/>
          <p:nvPr/>
        </p:nvSpPr>
        <p:spPr>
          <a:xfrm rot="5400000">
            <a:off x="5966774" y="2402770"/>
            <a:ext cx="559037" cy="5005068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Consolidar una institución accesible.</a:t>
            </a:r>
            <a:endParaRPr lang="es-E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2" b="24727"/>
          <a:stretch/>
        </p:blipFill>
        <p:spPr>
          <a:xfrm>
            <a:off x="612287" y="-633307"/>
            <a:ext cx="1800198" cy="4067019"/>
          </a:xfrm>
          <a:prstGeom prst="rect">
            <a:avLst/>
          </a:prstGeom>
        </p:spPr>
      </p:pic>
      <p:sp>
        <p:nvSpPr>
          <p:cNvPr id="34" name="Rectángulo redondeado 30"/>
          <p:cNvSpPr/>
          <p:nvPr/>
        </p:nvSpPr>
        <p:spPr>
          <a:xfrm rot="5400000">
            <a:off x="988825" y="1828775"/>
            <a:ext cx="1026934" cy="1780737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FORMAL</a:t>
            </a:r>
          </a:p>
        </p:txBody>
      </p:sp>
      <p:pic>
        <p:nvPicPr>
          <p:cNvPr id="39" name="Picture 3" descr="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21975" r="40583"/>
          <a:stretch/>
        </p:blipFill>
        <p:spPr bwMode="auto">
          <a:xfrm>
            <a:off x="612287" y="3138657"/>
            <a:ext cx="1780736" cy="281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5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1" y="1005448"/>
            <a:ext cx="2066073" cy="1550101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288032"/>
            <a:ext cx="9144000" cy="620688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ACTIVIDADES</a:t>
            </a:r>
            <a:endParaRPr lang="es-BO" sz="5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64" y="1019313"/>
            <a:ext cx="2029113" cy="1522371"/>
          </a:xfrm>
          <a:prstGeom prst="rect">
            <a:avLst/>
          </a:prstGeom>
        </p:spPr>
      </p:pic>
      <p:sp>
        <p:nvSpPr>
          <p:cNvPr id="11" name="Rectángulo redondeado 29"/>
          <p:cNvSpPr/>
          <p:nvPr/>
        </p:nvSpPr>
        <p:spPr>
          <a:xfrm rot="5400000">
            <a:off x="1081279" y="1890058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feriales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redondeado 29"/>
          <p:cNvSpPr/>
          <p:nvPr/>
        </p:nvSpPr>
        <p:spPr>
          <a:xfrm rot="5400000">
            <a:off x="15760377" y="377890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NÚCLEO EDUCATIVO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15373563" y="162880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30 Conector"/>
          <p:cNvSpPr/>
          <p:nvPr/>
        </p:nvSpPr>
        <p:spPr>
          <a:xfrm>
            <a:off x="15406457" y="246631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15580937" y="2664296"/>
            <a:ext cx="195286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Semana de Cultura Tributaria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de 4300 beneficiarios, entre estudiantes, docentes y padres de familia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sp>
        <p:nvSpPr>
          <p:cNvPr id="33" name="Rectángulo redondeado 29"/>
          <p:cNvSpPr/>
          <p:nvPr/>
        </p:nvSpPr>
        <p:spPr>
          <a:xfrm rot="5400000">
            <a:off x="4067752" y="1818050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Sala Lúdica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ángulo redondeado 29"/>
          <p:cNvSpPr/>
          <p:nvPr/>
        </p:nvSpPr>
        <p:spPr>
          <a:xfrm rot="5400000">
            <a:off x="6881583" y="1832921"/>
            <a:ext cx="1026935" cy="1914837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Visitas de personajes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4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5" y="873131"/>
            <a:ext cx="2418793" cy="1814735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>
          <a:xfrm>
            <a:off x="539552" y="2663496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21 Conector"/>
          <p:cNvSpPr/>
          <p:nvPr/>
        </p:nvSpPr>
        <p:spPr>
          <a:xfrm>
            <a:off x="572446" y="3501008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746926" y="3266944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Día de la Cultura Tributaria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39552" y="3815624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24 Conector"/>
          <p:cNvSpPr/>
          <p:nvPr/>
        </p:nvSpPr>
        <p:spPr>
          <a:xfrm>
            <a:off x="572446" y="4653136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746926" y="4536504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Jornadas Artísticas VISITARTE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539552" y="503976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27 Conector"/>
          <p:cNvSpPr/>
          <p:nvPr/>
        </p:nvSpPr>
        <p:spPr>
          <a:xfrm>
            <a:off x="572446" y="587727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746926" y="5760640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Ferias MÓVILES de Cultura Tributaria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33 Conector recto"/>
          <p:cNvCxnSpPr/>
          <p:nvPr/>
        </p:nvCxnSpPr>
        <p:spPr>
          <a:xfrm>
            <a:off x="3491880" y="287952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34 Conector"/>
          <p:cNvSpPr/>
          <p:nvPr/>
        </p:nvSpPr>
        <p:spPr>
          <a:xfrm>
            <a:off x="3524774" y="371703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3699253" y="3482968"/>
            <a:ext cx="1896523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“Aprendiendo con Don Fisco”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0" name="39 Conector recto"/>
          <p:cNvCxnSpPr/>
          <p:nvPr/>
        </p:nvCxnSpPr>
        <p:spPr>
          <a:xfrm>
            <a:off x="3491880" y="4031648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43 Conector"/>
          <p:cNvSpPr/>
          <p:nvPr/>
        </p:nvSpPr>
        <p:spPr>
          <a:xfrm>
            <a:off x="3524774" y="4869160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7" name="1 Título"/>
          <p:cNvSpPr txBox="1">
            <a:spLocks/>
          </p:cNvSpPr>
          <p:nvPr/>
        </p:nvSpPr>
        <p:spPr>
          <a:xfrm>
            <a:off x="3699253" y="4752528"/>
            <a:ext cx="1896523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Taller </a:t>
            </a:r>
          </a:p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T-Construye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47 Conector recto"/>
          <p:cNvCxnSpPr/>
          <p:nvPr/>
        </p:nvCxnSpPr>
        <p:spPr>
          <a:xfrm>
            <a:off x="6228184" y="287952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48 Conector"/>
          <p:cNvSpPr/>
          <p:nvPr/>
        </p:nvSpPr>
        <p:spPr>
          <a:xfrm>
            <a:off x="6261078" y="371703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0" name="1 Título"/>
          <p:cNvSpPr txBox="1">
            <a:spLocks/>
          </p:cNvSpPr>
          <p:nvPr/>
        </p:nvSpPr>
        <p:spPr>
          <a:xfrm>
            <a:off x="6435557" y="3482968"/>
            <a:ext cx="2168891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“Don Fisco visita tu barrio”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50 Conector recto"/>
          <p:cNvCxnSpPr/>
          <p:nvPr/>
        </p:nvCxnSpPr>
        <p:spPr>
          <a:xfrm>
            <a:off x="6228184" y="4031648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51 Conector"/>
          <p:cNvSpPr/>
          <p:nvPr/>
        </p:nvSpPr>
        <p:spPr>
          <a:xfrm>
            <a:off x="6261078" y="4869160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3" name="1 Título"/>
          <p:cNvSpPr txBox="1">
            <a:spLocks/>
          </p:cNvSpPr>
          <p:nvPr/>
        </p:nvSpPr>
        <p:spPr>
          <a:xfrm>
            <a:off x="6435557" y="4752528"/>
            <a:ext cx="2168891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Personajes visitan UE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BO" sz="18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BO" sz="1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5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9144000" cy="620688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118656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5000" b="1" dirty="0" smtClean="0">
                <a:solidFill>
                  <a:schemeClr val="bg1"/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GRACIAS</a:t>
            </a:r>
            <a:endParaRPr lang="es-BO" sz="5000" b="1" dirty="0">
              <a:solidFill>
                <a:schemeClr val="bg1"/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5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"/>
            <a:ext cx="9144000" cy="6857975"/>
          </a:xfr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36" y="548680"/>
            <a:ext cx="4292064" cy="1333333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7019" r="16346" b="17197"/>
          <a:stretch/>
        </p:blipFill>
        <p:spPr>
          <a:xfrm>
            <a:off x="2075220" y="2204864"/>
            <a:ext cx="5058696" cy="3554362"/>
          </a:xfrm>
          <a:prstGeom prst="rect">
            <a:avLst/>
          </a:prstGeom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1907704" y="3789040"/>
            <a:ext cx="1944216" cy="1504304"/>
          </a:xfrm>
        </p:spPr>
        <p:txBody>
          <a:bodyPr>
            <a:normAutofit/>
          </a:bodyPr>
          <a:lstStyle/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Ley 2166</a:t>
            </a:r>
            <a:b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635896" y="3789040"/>
            <a:ext cx="1944216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PEI </a:t>
            </a:r>
            <a:b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2011-2015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292080" y="3789040"/>
            <a:ext cx="1944216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GSCCT</a:t>
            </a:r>
          </a:p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DCT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7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7500"/>
            <a:ext cx="7992887" cy="599678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43808" y="0"/>
            <a:ext cx="6300192" cy="1504304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INICIOS</a:t>
            </a:r>
            <a:endParaRPr lang="es-BO" sz="5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860032" y="1628800"/>
            <a:ext cx="1944216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Años 90</a:t>
            </a:r>
          </a:p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006988" y="4474145"/>
            <a:ext cx="1944216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1995</a:t>
            </a:r>
          </a:p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915816" y="4437112"/>
            <a:ext cx="2160240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Reformar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7038"/>
            <a:ext cx="2005451" cy="622995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683568" y="1124744"/>
            <a:ext cx="2160240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Redefine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 rot="16200000">
            <a:off x="723503" y="2524968"/>
            <a:ext cx="2160240" cy="1504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Cuatro ámbitos de acción</a:t>
            </a:r>
            <a:endParaRPr lang="es-BO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6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7"/>
          <a:stretch/>
        </p:blipFill>
        <p:spPr>
          <a:xfrm>
            <a:off x="971237" y="-534766"/>
            <a:ext cx="7201525" cy="4067019"/>
          </a:xfrm>
          <a:prstGeom prst="rect">
            <a:avLst/>
          </a:prstGeom>
        </p:spPr>
      </p:pic>
      <p:sp>
        <p:nvSpPr>
          <p:cNvPr id="16" name="Rectángulo redondeado 29"/>
          <p:cNvSpPr/>
          <p:nvPr/>
        </p:nvSpPr>
        <p:spPr>
          <a:xfrm rot="5400000">
            <a:off x="1358050" y="1890058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FORMAL</a:t>
            </a:r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ángulo redondeado 30"/>
          <p:cNvSpPr/>
          <p:nvPr/>
        </p:nvSpPr>
        <p:spPr>
          <a:xfrm rot="5400000">
            <a:off x="6749102" y="1927316"/>
            <a:ext cx="1026934" cy="1780737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FORMAL</a:t>
            </a:r>
          </a:p>
        </p:txBody>
      </p:sp>
      <p:sp>
        <p:nvSpPr>
          <p:cNvPr id="18" name="Rectángulo redondeado 31"/>
          <p:cNvSpPr/>
          <p:nvPr/>
        </p:nvSpPr>
        <p:spPr>
          <a:xfrm rot="5400000">
            <a:off x="3158434" y="1962247"/>
            <a:ext cx="1026934" cy="1800201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3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COMUNICACIÓN INTERNA Y EXTERNA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ángulo redondeado 32"/>
          <p:cNvSpPr/>
          <p:nvPr/>
        </p:nvSpPr>
        <p:spPr>
          <a:xfrm rot="5400000">
            <a:off x="4958815" y="1917407"/>
            <a:ext cx="1026935" cy="1800562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FORMACIÓN 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pic>
        <p:nvPicPr>
          <p:cNvPr id="31" name="Picture 2" descr="IMG-20141120-WA00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7" r="15997"/>
          <a:stretch/>
        </p:blipFill>
        <p:spPr bwMode="auto">
          <a:xfrm>
            <a:off x="971238" y="3237198"/>
            <a:ext cx="1800562" cy="281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21975" r="40583"/>
          <a:stretch/>
        </p:blipFill>
        <p:spPr bwMode="auto">
          <a:xfrm>
            <a:off x="6372564" y="3237198"/>
            <a:ext cx="1780736" cy="281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s://scontent-a-dfw.xx.fbcdn.net/hphotos-xpa1/v/t1.0-9/1554382_712449925497415_6954691825007101430_n.jpg?oh=102fa221669c8945219021e4a64266cf&amp;oe=54EB178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18836" r="32556"/>
          <a:stretch/>
        </p:blipFill>
        <p:spPr bwMode="auto">
          <a:xfrm>
            <a:off x="2771800" y="3237198"/>
            <a:ext cx="1819664" cy="28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1 Título"/>
          <p:cNvSpPr>
            <a:spLocks noGrp="1"/>
          </p:cNvSpPr>
          <p:nvPr>
            <p:ph type="title"/>
          </p:nvPr>
        </p:nvSpPr>
        <p:spPr>
          <a:xfrm>
            <a:off x="1403648" y="-235544"/>
            <a:ext cx="6300192" cy="1504304"/>
          </a:xfrm>
        </p:spPr>
        <p:txBody>
          <a:bodyPr>
            <a:no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CUATRO ÁMBITOS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13" name="Picture 2" descr="C:\Users\MARCEL~1.ORE\AppData\Local\Temp\Rar$DR65.064\fotosboletin\ART1C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6587" r="45766" b="2465"/>
          <a:stretch/>
        </p:blipFill>
        <p:spPr bwMode="auto">
          <a:xfrm>
            <a:off x="4572002" y="3237198"/>
            <a:ext cx="1800563" cy="28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0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341279" y="1556792"/>
            <a:ext cx="5118789" cy="86409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1763688" y="4053070"/>
            <a:ext cx="1367788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763688" y="3020955"/>
            <a:ext cx="1367788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763688" y="5085184"/>
            <a:ext cx="1367788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1763688" y="1988840"/>
            <a:ext cx="1367788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4 Conector"/>
          <p:cNvSpPr/>
          <p:nvPr/>
        </p:nvSpPr>
        <p:spPr>
          <a:xfrm>
            <a:off x="3164370" y="2937354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23 Conector"/>
          <p:cNvSpPr/>
          <p:nvPr/>
        </p:nvSpPr>
        <p:spPr>
          <a:xfrm>
            <a:off x="3164370" y="191683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24 Conector"/>
          <p:cNvSpPr/>
          <p:nvPr/>
        </p:nvSpPr>
        <p:spPr>
          <a:xfrm>
            <a:off x="3164370" y="398106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25 Conector"/>
          <p:cNvSpPr/>
          <p:nvPr/>
        </p:nvSpPr>
        <p:spPr>
          <a:xfrm>
            <a:off x="3164370" y="5013176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26 Rectángulo redondeado"/>
          <p:cNvSpPr/>
          <p:nvPr/>
        </p:nvSpPr>
        <p:spPr>
          <a:xfrm>
            <a:off x="3341279" y="2564904"/>
            <a:ext cx="5118789" cy="86409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27 Rectángulo redondeado"/>
          <p:cNvSpPr/>
          <p:nvPr/>
        </p:nvSpPr>
        <p:spPr>
          <a:xfrm>
            <a:off x="3341279" y="3645024"/>
            <a:ext cx="5118789" cy="86409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5" name="34 Rectángulo redondeado"/>
          <p:cNvSpPr/>
          <p:nvPr/>
        </p:nvSpPr>
        <p:spPr>
          <a:xfrm>
            <a:off x="3341279" y="4653136"/>
            <a:ext cx="5118789" cy="86409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97" b="24727"/>
          <a:stretch/>
        </p:blipFill>
        <p:spPr>
          <a:xfrm>
            <a:off x="611197" y="-675456"/>
            <a:ext cx="1800563" cy="4067019"/>
          </a:xfrm>
          <a:prstGeom prst="rect">
            <a:avLst/>
          </a:prstGeom>
        </p:spPr>
      </p:pic>
      <p:sp>
        <p:nvSpPr>
          <p:cNvPr id="16" name="Rectángulo redondeado 29"/>
          <p:cNvSpPr/>
          <p:nvPr/>
        </p:nvSpPr>
        <p:spPr>
          <a:xfrm rot="5400000">
            <a:off x="998010" y="1818050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FORMAL</a:t>
            </a:r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2" descr="IMG-20141120-WA00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7" r="15997"/>
          <a:stretch/>
        </p:blipFill>
        <p:spPr bwMode="auto">
          <a:xfrm>
            <a:off x="611198" y="3111914"/>
            <a:ext cx="1800562" cy="281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redondeado 29"/>
          <p:cNvSpPr/>
          <p:nvPr/>
        </p:nvSpPr>
        <p:spPr>
          <a:xfrm rot="5400000">
            <a:off x="5536786" y="1556791"/>
            <a:ext cx="662711" cy="504056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– Inicio gestiones con el ámbito de educación superior.</a:t>
            </a:r>
          </a:p>
        </p:txBody>
      </p:sp>
      <p:sp>
        <p:nvSpPr>
          <p:cNvPr id="37" name="Rectángulo redondeado 29"/>
          <p:cNvSpPr/>
          <p:nvPr/>
        </p:nvSpPr>
        <p:spPr>
          <a:xfrm rot="5400000">
            <a:off x="5583155" y="447004"/>
            <a:ext cx="614998" cy="5138829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– Concreción primera incorporación de contenidos en los niveles de inicial, primaria y secundaria.</a:t>
            </a:r>
          </a:p>
        </p:txBody>
      </p:sp>
      <p:sp>
        <p:nvSpPr>
          <p:cNvPr id="38" name="Rectángulo redondeado 29"/>
          <p:cNvSpPr/>
          <p:nvPr/>
        </p:nvSpPr>
        <p:spPr>
          <a:xfrm rot="5400000">
            <a:off x="5629774" y="-567262"/>
            <a:ext cx="548384" cy="511220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2011 - Convenio con el Ministerio de Educación.</a:t>
            </a:r>
          </a:p>
        </p:txBody>
      </p:sp>
      <p:sp>
        <p:nvSpPr>
          <p:cNvPr id="15" name="Rectángulo redondeado 29"/>
          <p:cNvSpPr/>
          <p:nvPr/>
        </p:nvSpPr>
        <p:spPr>
          <a:xfrm rot="5400000">
            <a:off x="5606371" y="2573321"/>
            <a:ext cx="559037" cy="5005068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– Coordinación para fortalecer el desempeño docente.</a:t>
            </a:r>
            <a:endParaRPr lang="es-E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7" y="930662"/>
            <a:ext cx="1180968" cy="886038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620688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ACTIVIDADES 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(junio 2015)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Rectángulo redondeado 29"/>
          <p:cNvSpPr/>
          <p:nvPr/>
        </p:nvSpPr>
        <p:spPr>
          <a:xfrm rot="5400000">
            <a:off x="3941083" y="1215402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</a:t>
            </a:r>
          </a:p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SUPERIOR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07" y="764704"/>
            <a:ext cx="1382583" cy="103730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30" y="948052"/>
            <a:ext cx="1159842" cy="870188"/>
          </a:xfrm>
          <a:prstGeom prst="rect">
            <a:avLst/>
          </a:prstGeom>
        </p:spPr>
      </p:pic>
      <p:sp>
        <p:nvSpPr>
          <p:cNvPr id="11" name="Rectángulo redondeado 29"/>
          <p:cNvSpPr/>
          <p:nvPr/>
        </p:nvSpPr>
        <p:spPr>
          <a:xfrm rot="5400000">
            <a:off x="926003" y="1215402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DOCENTES ACTUALES Y FUTUROS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redondeado 29"/>
          <p:cNvSpPr/>
          <p:nvPr/>
        </p:nvSpPr>
        <p:spPr>
          <a:xfrm rot="5400000">
            <a:off x="6903030" y="1215402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NÚCLEO EDUCATIVO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692218" y="2466312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13 Conector"/>
          <p:cNvSpPr/>
          <p:nvPr/>
        </p:nvSpPr>
        <p:spPr>
          <a:xfrm>
            <a:off x="725112" y="3303824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899592" y="3069760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Seminarios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eventos y más de 1.500 beneficiarios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" name="18 Conector recto"/>
          <p:cNvCxnSpPr/>
          <p:nvPr/>
        </p:nvCxnSpPr>
        <p:spPr>
          <a:xfrm>
            <a:off x="692218" y="361844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19 Conector"/>
          <p:cNvSpPr/>
          <p:nvPr/>
        </p:nvSpPr>
        <p:spPr>
          <a:xfrm>
            <a:off x="725112" y="445595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899592" y="4339320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Talleres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</a:t>
            </a:r>
            <a:r>
              <a:rPr lang="es-BO" sz="15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eventos y más de </a:t>
            </a:r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1.142 </a:t>
            </a:r>
            <a:r>
              <a:rPr lang="es-BO" sz="15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beneficiarios</a:t>
            </a:r>
          </a:p>
          <a:p>
            <a:endParaRPr lang="es-BO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3535614" y="2466312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24 Conector"/>
          <p:cNvSpPr/>
          <p:nvPr/>
        </p:nvSpPr>
        <p:spPr>
          <a:xfrm>
            <a:off x="3568508" y="3303824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3742988" y="3069760"/>
            <a:ext cx="173332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Jornadas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eventos y más de 1.459 beneficiarios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3535614" y="361844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27 Conector"/>
          <p:cNvSpPr/>
          <p:nvPr/>
        </p:nvSpPr>
        <p:spPr>
          <a:xfrm>
            <a:off x="3568508" y="445595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3742988" y="4077872"/>
            <a:ext cx="18371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NAF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en ejecución, 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en proyecto</a:t>
            </a:r>
            <a:endParaRPr lang="es-BO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6516216" y="2466312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30 Conector"/>
          <p:cNvSpPr/>
          <p:nvPr/>
        </p:nvSpPr>
        <p:spPr>
          <a:xfrm>
            <a:off x="6549110" y="3303824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6723590" y="3501808"/>
            <a:ext cx="195286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Semana de Cultura Tributaria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de 4.300 beneficiarios, entre estudiantes, docentes y padres de familia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33 Conector recto"/>
          <p:cNvCxnSpPr/>
          <p:nvPr/>
        </p:nvCxnSpPr>
        <p:spPr>
          <a:xfrm>
            <a:off x="3535614" y="4770568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34 Conector"/>
          <p:cNvSpPr/>
          <p:nvPr/>
        </p:nvSpPr>
        <p:spPr>
          <a:xfrm>
            <a:off x="3568508" y="5608080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3742988" y="5491448"/>
            <a:ext cx="18371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Taller Vida Profesional</a:t>
            </a:r>
          </a:p>
          <a:p>
            <a:r>
              <a:rPr lang="es-BO" sz="15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eventos, 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164 beneficiarios</a:t>
            </a:r>
            <a:endParaRPr lang="es-BO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1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341279" y="1386241"/>
            <a:ext cx="5118789" cy="864096"/>
          </a:xfrm>
          <a:prstGeom prst="roundRect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1764052" y="3882519"/>
            <a:ext cx="1367788" cy="0"/>
          </a:xfrm>
          <a:prstGeom prst="line">
            <a:avLst/>
          </a:prstGeom>
          <a:ln w="28575">
            <a:solidFill>
              <a:srgbClr val="D60404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764052" y="2850404"/>
            <a:ext cx="1367788" cy="0"/>
          </a:xfrm>
          <a:prstGeom prst="line">
            <a:avLst/>
          </a:prstGeom>
          <a:ln w="28575">
            <a:solidFill>
              <a:srgbClr val="D60404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764052" y="4914633"/>
            <a:ext cx="1367788" cy="0"/>
          </a:xfrm>
          <a:prstGeom prst="line">
            <a:avLst/>
          </a:prstGeom>
          <a:ln w="28575">
            <a:solidFill>
              <a:srgbClr val="D60404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1764052" y="1818289"/>
            <a:ext cx="1367788" cy="0"/>
          </a:xfrm>
          <a:prstGeom prst="line">
            <a:avLst/>
          </a:prstGeom>
          <a:ln w="28575">
            <a:solidFill>
              <a:srgbClr val="D60404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4 Conector"/>
          <p:cNvSpPr/>
          <p:nvPr/>
        </p:nvSpPr>
        <p:spPr>
          <a:xfrm>
            <a:off x="3164370" y="2766803"/>
            <a:ext cx="144016" cy="144016"/>
          </a:xfrm>
          <a:prstGeom prst="flowChartConnector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23 Conector"/>
          <p:cNvSpPr/>
          <p:nvPr/>
        </p:nvSpPr>
        <p:spPr>
          <a:xfrm>
            <a:off x="3164370" y="1746281"/>
            <a:ext cx="144016" cy="144016"/>
          </a:xfrm>
          <a:prstGeom prst="flowChartConnector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24 Conector"/>
          <p:cNvSpPr/>
          <p:nvPr/>
        </p:nvSpPr>
        <p:spPr>
          <a:xfrm>
            <a:off x="3164370" y="3810511"/>
            <a:ext cx="144016" cy="144016"/>
          </a:xfrm>
          <a:prstGeom prst="flowChartConnector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25 Conector"/>
          <p:cNvSpPr/>
          <p:nvPr/>
        </p:nvSpPr>
        <p:spPr>
          <a:xfrm>
            <a:off x="3164370" y="4842625"/>
            <a:ext cx="144016" cy="144016"/>
          </a:xfrm>
          <a:prstGeom prst="flowChartConnector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26 Rectángulo redondeado"/>
          <p:cNvSpPr/>
          <p:nvPr/>
        </p:nvSpPr>
        <p:spPr>
          <a:xfrm>
            <a:off x="3341279" y="2394353"/>
            <a:ext cx="5118789" cy="864096"/>
          </a:xfrm>
          <a:prstGeom prst="roundRect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27 Rectángulo redondeado"/>
          <p:cNvSpPr/>
          <p:nvPr/>
        </p:nvSpPr>
        <p:spPr>
          <a:xfrm>
            <a:off x="3341279" y="3474473"/>
            <a:ext cx="5118789" cy="864096"/>
          </a:xfrm>
          <a:prstGeom prst="roundRect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5" name="34 Rectángulo redondeado"/>
          <p:cNvSpPr/>
          <p:nvPr/>
        </p:nvSpPr>
        <p:spPr>
          <a:xfrm>
            <a:off x="3341279" y="4482585"/>
            <a:ext cx="5118789" cy="864096"/>
          </a:xfrm>
          <a:prstGeom prst="roundRect">
            <a:avLst/>
          </a:prstGeom>
          <a:solidFill>
            <a:srgbClr val="D60404"/>
          </a:solidFill>
          <a:ln>
            <a:solidFill>
              <a:srgbClr val="D6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Rectángulo redondeado 29"/>
          <p:cNvSpPr/>
          <p:nvPr/>
        </p:nvSpPr>
        <p:spPr>
          <a:xfrm rot="5400000">
            <a:off x="5536786" y="1386240"/>
            <a:ext cx="662711" cy="504056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Aprovechamiento de la tecnología para generar cultura tributaria.</a:t>
            </a:r>
          </a:p>
        </p:txBody>
      </p:sp>
      <p:sp>
        <p:nvSpPr>
          <p:cNvPr id="37" name="Rectángulo redondeado 29"/>
          <p:cNvSpPr/>
          <p:nvPr/>
        </p:nvSpPr>
        <p:spPr>
          <a:xfrm rot="5400000">
            <a:off x="5583155" y="276453"/>
            <a:ext cx="614998" cy="5138829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Difusión de actividades de cultura tributaria.</a:t>
            </a:r>
          </a:p>
        </p:txBody>
      </p:sp>
      <p:sp>
        <p:nvSpPr>
          <p:cNvPr id="38" name="Rectángulo redondeado 29"/>
          <p:cNvSpPr/>
          <p:nvPr/>
        </p:nvSpPr>
        <p:spPr>
          <a:xfrm rot="5400000">
            <a:off x="5629774" y="-737813"/>
            <a:ext cx="548384" cy="5112204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Estrategias para informar y educar a la ciudadanía.</a:t>
            </a:r>
          </a:p>
        </p:txBody>
      </p:sp>
      <p:sp>
        <p:nvSpPr>
          <p:cNvPr id="15" name="Rectángulo redondeado 29"/>
          <p:cNvSpPr/>
          <p:nvPr/>
        </p:nvSpPr>
        <p:spPr>
          <a:xfrm rot="5400000">
            <a:off x="5606371" y="2402770"/>
            <a:ext cx="559037" cy="5005068"/>
          </a:xfrm>
          <a:prstGeom prst="roundRect">
            <a:avLst>
              <a:gd name="adj" fmla="val 27167"/>
            </a:avLst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Búsqueda de interacción con los usuarios.</a:t>
            </a:r>
            <a:endParaRPr lang="es-E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4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50000" b="24727"/>
          <a:stretch/>
        </p:blipFill>
        <p:spPr>
          <a:xfrm>
            <a:off x="621838" y="-705317"/>
            <a:ext cx="1790651" cy="4067019"/>
          </a:xfrm>
          <a:prstGeom prst="rect">
            <a:avLst/>
          </a:prstGeom>
        </p:spPr>
      </p:pic>
      <p:pic>
        <p:nvPicPr>
          <p:cNvPr id="51" name="Picture 2" descr="https://scontent-a-dfw.xx.fbcdn.net/hphotos-xpa1/v/t1.0-9/1554382_712449925497415_6954691825007101430_n.jpg?oh=102fa221669c8945219021e4a64266cf&amp;oe=54EB178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18836" r="32556"/>
          <a:stretch/>
        </p:blipFill>
        <p:spPr bwMode="auto">
          <a:xfrm>
            <a:off x="621838" y="3066647"/>
            <a:ext cx="1790286" cy="28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ángulo redondeado 31"/>
          <p:cNvSpPr/>
          <p:nvPr/>
        </p:nvSpPr>
        <p:spPr>
          <a:xfrm rot="5400000">
            <a:off x="998921" y="1751879"/>
            <a:ext cx="1026934" cy="1800201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3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COMUNICACIÓN INTERNA Y EXTERNA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0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2066073" cy="1550101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288032"/>
            <a:ext cx="9144000" cy="620688"/>
          </a:xfrm>
        </p:spPr>
        <p:txBody>
          <a:bodyPr>
            <a:noAutofit/>
          </a:bodyPr>
          <a:lstStyle/>
          <a:p>
            <a:r>
              <a:rPr lang="es-BO" sz="5000" b="1" dirty="0" smtClean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ea typeface="Verdana" panose="020B0604030504040204" pitchFamily="34" charset="0"/>
                <a:cs typeface="Aharoni" panose="02010803020104030203" pitchFamily="2" charset="-79"/>
              </a:rPr>
              <a:t>ACTIVIDADES</a:t>
            </a:r>
            <a:endParaRPr lang="es-BO" sz="5000" b="1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52" y="1189064"/>
            <a:ext cx="2029113" cy="1522371"/>
          </a:xfrm>
          <a:prstGeom prst="rect">
            <a:avLst/>
          </a:prstGeom>
        </p:spPr>
      </p:pic>
      <p:sp>
        <p:nvSpPr>
          <p:cNvPr id="11" name="Rectángulo redondeado 29"/>
          <p:cNvSpPr/>
          <p:nvPr/>
        </p:nvSpPr>
        <p:spPr>
          <a:xfrm rot="5400000">
            <a:off x="987112" y="2219545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PORTAL WEB Y REDES SOCIALES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ángulo redondeado 29"/>
          <p:cNvSpPr/>
          <p:nvPr/>
        </p:nvSpPr>
        <p:spPr>
          <a:xfrm rot="5400000">
            <a:off x="15760377" y="377890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NÚCLEO EDUCATIVO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15373563" y="1628800"/>
            <a:ext cx="0" cy="90952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30 Conector"/>
          <p:cNvSpPr/>
          <p:nvPr/>
        </p:nvSpPr>
        <p:spPr>
          <a:xfrm>
            <a:off x="15406457" y="2466312"/>
            <a:ext cx="144016" cy="14401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15580937" y="2664296"/>
            <a:ext cx="1952866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Semana de Cultura Tributaria</a:t>
            </a:r>
          </a:p>
          <a:p>
            <a:r>
              <a:rPr lang="es-BO" sz="150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de 4300 beneficiarios, entre estudiantes, docentes y padres de familia</a:t>
            </a:r>
            <a:endParaRPr lang="es-BO" sz="15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8" y="6237312"/>
            <a:ext cx="2555776" cy="34861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23043"/>
            <a:ext cx="2031889" cy="1524455"/>
          </a:xfrm>
          <a:prstGeom prst="rect">
            <a:avLst/>
          </a:prstGeom>
        </p:spPr>
      </p:pic>
      <p:sp>
        <p:nvSpPr>
          <p:cNvPr id="33" name="Rectángulo redondeado 29"/>
          <p:cNvSpPr/>
          <p:nvPr/>
        </p:nvSpPr>
        <p:spPr>
          <a:xfrm rot="5400000">
            <a:off x="3050633" y="2324621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RADIAL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redondeado 29"/>
          <p:cNvSpPr/>
          <p:nvPr/>
        </p:nvSpPr>
        <p:spPr>
          <a:xfrm rot="5400000">
            <a:off x="7162708" y="2264101"/>
            <a:ext cx="1026935" cy="1800563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BOLETÍN “AQUÍ ENTRE TODOS”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ángulo redondeado 29"/>
          <p:cNvSpPr/>
          <p:nvPr/>
        </p:nvSpPr>
        <p:spPr>
          <a:xfrm rot="5400000">
            <a:off x="5119289" y="2162408"/>
            <a:ext cx="1026935" cy="1914837"/>
          </a:xfrm>
          <a:prstGeom prst="roundRect">
            <a:avLst>
              <a:gd name="adj" fmla="val 27167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PRODUCCIÓN PIEZAS 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" name="Picture 5" descr="C:\Users\MARCEL~1.ORE\AppData\Local\Temp\Rar$DR00.084\ARTES2014\trabajo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3" t="24324" r="13950" b="7807"/>
          <a:stretch/>
        </p:blipFill>
        <p:spPr bwMode="auto">
          <a:xfrm>
            <a:off x="4782681" y="3644731"/>
            <a:ext cx="1639080" cy="21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11742" r="42142" b="7184"/>
          <a:stretch/>
        </p:blipFill>
        <p:spPr bwMode="auto">
          <a:xfrm>
            <a:off x="805742" y="3655261"/>
            <a:ext cx="1389673" cy="215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 descr="C:\Users\marcela.orellana\Documents\Mis archivos recibidos\SAM_53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10212" r="56590" b="23249"/>
          <a:stretch/>
        </p:blipFill>
        <p:spPr bwMode="auto">
          <a:xfrm>
            <a:off x="2741546" y="3627041"/>
            <a:ext cx="1639790" cy="21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4"/>
          <a:stretch/>
        </p:blipFill>
        <p:spPr>
          <a:xfrm>
            <a:off x="6859307" y="3621877"/>
            <a:ext cx="1633737" cy="2129721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79" y="849561"/>
            <a:ext cx="2418793" cy="18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49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543</Words>
  <Application>Microsoft Office PowerPoint</Application>
  <PresentationFormat>Presentación en pantalla (4:3)</PresentationFormat>
  <Paragraphs>121</Paragraphs>
  <Slides>16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Ley 2166 2000</vt:lpstr>
      <vt:lpstr>INICIOS</vt:lpstr>
      <vt:lpstr>CUATRO ÁMBITOS</vt:lpstr>
      <vt:lpstr>Presentación de PowerPoint</vt:lpstr>
      <vt:lpstr>ACTIVIDADES (junio 2015)</vt:lpstr>
      <vt:lpstr>Presentación de PowerPoint</vt:lpstr>
      <vt:lpstr>Presentación de PowerPoint</vt:lpstr>
      <vt:lpstr>ACTIVIDADES</vt:lpstr>
      <vt:lpstr>RESULTADOS (a 24 de julio)</vt:lpstr>
      <vt:lpstr>Presentación de PowerPoint</vt:lpstr>
      <vt:lpstr>ACTIVIDADES (datos 2014)</vt:lpstr>
      <vt:lpstr>Presentación de PowerPoint</vt:lpstr>
      <vt:lpstr>Presentación de PowerPoint</vt:lpstr>
      <vt:lpstr>ACTIVIDADES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</dc:creator>
  <cp:lastModifiedBy>MARCELA</cp:lastModifiedBy>
  <cp:revision>82</cp:revision>
  <dcterms:created xsi:type="dcterms:W3CDTF">2015-07-26T17:56:41Z</dcterms:created>
  <dcterms:modified xsi:type="dcterms:W3CDTF">2015-07-27T02:54:30Z</dcterms:modified>
</cp:coreProperties>
</file>